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308304" y="1772816"/>
            <a:ext cx="1584176" cy="9361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772816"/>
            <a:ext cx="3672408" cy="9361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72816"/>
            <a:ext cx="2736304" cy="9361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846640" cy="936103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009999"/>
                </a:solidFill>
              </a:rPr>
              <a:t>Информация</a:t>
            </a:r>
            <a:endParaRPr lang="ru-RU" sz="30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65278"/>
            <a:ext cx="8496944" cy="95966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Справочники      Журналы операций        Отчеты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572000" y="1249691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12060" y="1196752"/>
            <a:ext cx="29883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1835696" y="1196752"/>
            <a:ext cx="20882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822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Новая должность в Штатном расписании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064896" cy="422602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.</a:t>
            </a:r>
          </a:p>
          <a:p>
            <a:pPr algn="just"/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05636"/>
              </p:ext>
            </p:extLst>
          </p:nvPr>
        </p:nvGraphicFramePr>
        <p:xfrm>
          <a:off x="467544" y="1412776"/>
          <a:ext cx="8424936" cy="131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030"/>
                <a:gridCol w="1758248"/>
                <a:gridCol w="1318684"/>
                <a:gridCol w="1497766"/>
                <a:gridCol w="1872208"/>
              </a:tblGrid>
              <a:tr h="65596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Подразделение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Оклад,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ставок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График работы</a:t>
                      </a:r>
                      <a:endParaRPr lang="ru-RU" dirty="0"/>
                    </a:p>
                  </a:txBody>
                  <a:tcPr/>
                </a:tc>
              </a:tr>
              <a:tr h="655960">
                <a:tc>
                  <a:txBody>
                    <a:bodyPr/>
                    <a:lstStyle/>
                    <a:p>
                      <a:r>
                        <a:rPr lang="ru-RU" dirty="0" smtClean="0"/>
                        <a:t>Логист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Отдел логистики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5-дневная рабочая неделя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2996951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Введена в ШР 1 февраля 2022г.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Кадровый перевод: Дорофеева М.А. переведена на должность логиста с 15 февраля 2022г.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Сформировать Табеля учета рабочего времени за январь, февраль 2022г.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69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80920" cy="1470025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График отпусков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352928" cy="5112568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Создать график отпусков на 2023 год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Дата: 17.12.2022</a:t>
            </a:r>
          </a:p>
          <a:p>
            <a:pPr algn="just"/>
            <a:endParaRPr lang="ru-RU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791862"/>
              </p:ext>
            </p:extLst>
          </p:nvPr>
        </p:nvGraphicFramePr>
        <p:xfrm>
          <a:off x="467544" y="2348880"/>
          <a:ext cx="8496945" cy="344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689796">
                <a:tc>
                  <a:txBody>
                    <a:bodyPr/>
                    <a:lstStyle/>
                    <a:p>
                      <a:r>
                        <a:rPr lang="ru-RU" dirty="0" smtClean="0"/>
                        <a:t>Сотрудник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Начало</a:t>
                      </a:r>
                      <a:r>
                        <a:rPr lang="ru-RU" baseline="0" dirty="0" smtClean="0"/>
                        <a:t> отпуска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календарных</a:t>
                      </a:r>
                      <a:r>
                        <a:rPr lang="ru-RU" baseline="0" dirty="0" smtClean="0"/>
                        <a:t> дней</a:t>
                      </a:r>
                      <a:endParaRPr lang="ru-RU" dirty="0"/>
                    </a:p>
                  </a:txBody>
                  <a:tcPr/>
                </a:tc>
              </a:tr>
              <a:tr h="689796">
                <a:tc>
                  <a:txBody>
                    <a:bodyPr/>
                    <a:lstStyle/>
                    <a:p>
                      <a:r>
                        <a:rPr lang="ru-RU" dirty="0" smtClean="0"/>
                        <a:t>Самсонов</a:t>
                      </a:r>
                      <a:r>
                        <a:rPr lang="ru-RU" baseline="0" dirty="0" smtClean="0"/>
                        <a:t> О.П.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15.03.2023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</a:tr>
              <a:tr h="689796">
                <a:tc>
                  <a:txBody>
                    <a:bodyPr/>
                    <a:lstStyle/>
                    <a:p>
                      <a:r>
                        <a:rPr lang="ru-RU" dirty="0" smtClean="0"/>
                        <a:t>Дегтярева О.В.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06.04.2023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</a:tr>
              <a:tr h="689796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Аксенова Н.П.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05.06.2023</a:t>
                      </a:r>
                    </a:p>
                    <a:p>
                      <a:r>
                        <a:rPr lang="ru-RU" dirty="0" smtClean="0"/>
                        <a:t>06.08.2023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</a:p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  <a:tr h="689796">
                <a:tc>
                  <a:txBody>
                    <a:bodyPr/>
                    <a:lstStyle/>
                    <a:p>
                      <a:r>
                        <a:rPr lang="ru-RU" dirty="0" smtClean="0"/>
                        <a:t>Дорофеева</a:t>
                      </a:r>
                      <a:r>
                        <a:rPr lang="ru-RU" baseline="0" dirty="0" smtClean="0"/>
                        <a:t> М.А.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15.04.2023</a:t>
                      </a:r>
                    </a:p>
                    <a:p>
                      <a:r>
                        <a:rPr lang="ru-RU" dirty="0" smtClean="0"/>
                        <a:t>25.06.2023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</a:p>
                    <a:p>
                      <a:pPr algn="ctr"/>
                      <a:r>
                        <a:rPr lang="ru-RU" dirty="0" smtClean="0"/>
                        <a:t>14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68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Оформим отпуска на сотрудников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96944" cy="518457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Ежегодный оплачиваемый отпуск</a:t>
            </a: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Основание: Личное заявление от 15.02.2022         </a:t>
            </a:r>
          </a:p>
          <a:p>
            <a:pPr marL="457200" indent="-457200" algn="just">
              <a:buAutoNum type="arabicPeriod" startAt="2"/>
            </a:pPr>
            <a:r>
              <a:rPr lang="ru-RU" sz="2000" dirty="0" smtClean="0">
                <a:solidFill>
                  <a:schemeClr val="tx1"/>
                </a:solidFill>
              </a:rPr>
              <a:t>Учебный отпуск</a:t>
            </a:r>
          </a:p>
          <a:p>
            <a:pPr marL="457200" indent="-457200" algn="just">
              <a:buAutoNum type="arabicPeriod" startAt="2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 startAt="2"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 Основание: Справка-вызов №376 от 20.03.2022 от Российского экономического университета</a:t>
            </a:r>
          </a:p>
          <a:p>
            <a:pPr marL="457200" indent="-457200" algn="just">
              <a:buAutoNum type="arabicPeriod" startAt="3"/>
            </a:pPr>
            <a:r>
              <a:rPr lang="ru-RU" sz="2000" dirty="0" smtClean="0">
                <a:solidFill>
                  <a:schemeClr val="tx1"/>
                </a:solidFill>
              </a:rPr>
              <a:t>Отпуск без сохранения заработной платы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Основание: Личное заявление от 20.04.2022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927428"/>
              </p:ext>
            </p:extLst>
          </p:nvPr>
        </p:nvGraphicFramePr>
        <p:xfrm>
          <a:off x="827583" y="1722120"/>
          <a:ext cx="7992888" cy="62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626760">
                <a:tc>
                  <a:txBody>
                    <a:bodyPr/>
                    <a:lstStyle/>
                    <a:p>
                      <a:r>
                        <a:rPr lang="ru-RU" dirty="0" smtClean="0"/>
                        <a:t>Дегтярева О.В.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Отпуск с 1 по 14</a:t>
                      </a:r>
                      <a:r>
                        <a:rPr lang="ru-RU" baseline="0" dirty="0" smtClean="0"/>
                        <a:t> марта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13 </a:t>
                      </a:r>
                      <a:r>
                        <a:rPr lang="ru-RU" dirty="0" smtClean="0"/>
                        <a:t>календарных дней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47554"/>
              </p:ext>
            </p:extLst>
          </p:nvPr>
        </p:nvGraphicFramePr>
        <p:xfrm>
          <a:off x="827585" y="3140968"/>
          <a:ext cx="79928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Аксенова Н.П.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Отпуск с 1</a:t>
                      </a:r>
                      <a:r>
                        <a:rPr lang="ru-RU" baseline="0" dirty="0" smtClean="0"/>
                        <a:t> апреля по 20 апреля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календарных дней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722237"/>
              </p:ext>
            </p:extLst>
          </p:nvPr>
        </p:nvGraphicFramePr>
        <p:xfrm>
          <a:off x="755576" y="5013176"/>
          <a:ext cx="7920879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Самсонов П.А.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Отпуск с 21 по 22 апреля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календарных</a:t>
                      </a:r>
                      <a:r>
                        <a:rPr lang="ru-RU" baseline="0" dirty="0" smtClean="0"/>
                        <a:t> дня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535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208912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9999"/>
                </a:solidFill>
              </a:rPr>
              <a:t>Больничный лист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4824536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sz="2500" dirty="0" smtClean="0">
              <a:solidFill>
                <a:schemeClr val="tx1"/>
              </a:solidFill>
            </a:endParaRP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Занести неявки сотрудников согласно датам БЛ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50552"/>
              </p:ext>
            </p:extLst>
          </p:nvPr>
        </p:nvGraphicFramePr>
        <p:xfrm>
          <a:off x="467544" y="1628800"/>
          <a:ext cx="8280921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240360"/>
                <a:gridCol w="31683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Сотрудник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 БЛ, 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Период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Дегтярева</a:t>
                      </a:r>
                      <a:r>
                        <a:rPr lang="ru-RU" baseline="0" dirty="0" smtClean="0"/>
                        <a:t> О.В.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111111111111, 26.05.22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21.05.22 – 26.05.22, заболевание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Аксенова Н.П.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222222222222, 11.03.22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05.03.22 – 11.03.22, заболевание</a:t>
                      </a:r>
                      <a:endParaRPr lang="ru-RU" dirty="0"/>
                    </a:p>
                  </a:txBody>
                  <a:tcPr/>
                </a:tc>
              </a:tr>
              <a:tr h="399648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Аксенова</a:t>
                      </a:r>
                      <a:r>
                        <a:rPr lang="ru-RU" baseline="0" dirty="0" smtClean="0"/>
                        <a:t> Н.П.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333333333333</a:t>
                      </a:r>
                      <a:r>
                        <a:rPr lang="ru-RU" baseline="0" dirty="0" smtClean="0"/>
                        <a:t> (продолжение предыдущего БЛ), 15.03.22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12.03.22-15.03.22, заболевание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060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9999"/>
                </a:solidFill>
              </a:rPr>
              <a:t>Стаж для исчисления больничных листов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96944" cy="4536504"/>
          </a:xfrm>
        </p:spPr>
        <p:txBody>
          <a:bodyPr/>
          <a:lstStyle/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Дегтярева О.В.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Аксенова Н.П.</a:t>
            </a:r>
          </a:p>
          <a:p>
            <a:pPr algn="just"/>
            <a:endParaRPr lang="ru-RU" sz="25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345581"/>
              </p:ext>
            </p:extLst>
          </p:nvPr>
        </p:nvGraphicFramePr>
        <p:xfrm>
          <a:off x="467544" y="2492896"/>
          <a:ext cx="8352928" cy="136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456051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приема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увольнения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ru-RU" dirty="0" smtClean="0"/>
                        <a:t>ООО «Наш свет»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01.07.2015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30.09.2017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Экономист</a:t>
                      </a:r>
                      <a:endParaRPr lang="ru-RU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ru-RU" dirty="0" smtClean="0"/>
                        <a:t>ООО «33 стола»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15.11.2017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23.20.2021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Главный бухгалтер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09968"/>
              </p:ext>
            </p:extLst>
          </p:nvPr>
        </p:nvGraphicFramePr>
        <p:xfrm>
          <a:off x="467544" y="4725145"/>
          <a:ext cx="8424936" cy="150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r>
                        <a:rPr lang="ru-RU" baseline="0" dirty="0" smtClean="0"/>
                        <a:t> приема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r>
                        <a:rPr lang="ru-RU" baseline="0" dirty="0" smtClean="0"/>
                        <a:t> увольнения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ООО «</a:t>
                      </a:r>
                      <a:r>
                        <a:rPr lang="ru-RU" dirty="0" err="1" smtClean="0"/>
                        <a:t>Ветфарм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01.06.2013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30.08.2016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Делопроизводитель</a:t>
                      </a:r>
                      <a:endParaRPr lang="ru-RU" sz="17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ООО «Зори</a:t>
                      </a:r>
                      <a:r>
                        <a:rPr lang="ru-RU" baseline="0" dirty="0" smtClean="0"/>
                        <a:t> ясные»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09.11.2016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31.12.2019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Менеджер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smtClean="0"/>
                        <a:t>по персоналу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951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9999"/>
                </a:solidFill>
              </a:rPr>
              <a:t>Командировка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12968" cy="5256584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Дорофеева М.А.</a:t>
            </a: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  <a:p>
            <a:pPr algn="just"/>
            <a:endParaRPr lang="ru-RU" sz="2500" dirty="0" smtClean="0">
              <a:solidFill>
                <a:schemeClr val="tx1"/>
              </a:solidFill>
            </a:endParaRP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Основание: Положение о командировках ООО «Ромашка»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4500" b="1" dirty="0" smtClean="0">
                <a:solidFill>
                  <a:srgbClr val="009999"/>
                </a:solidFill>
              </a:rPr>
              <a:t>Увольнение</a:t>
            </a: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Дорофеева М.А. </a:t>
            </a:r>
          </a:p>
          <a:p>
            <a:endParaRPr lang="ru-RU" sz="4500" dirty="0" smtClean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857773"/>
              </p:ext>
            </p:extLst>
          </p:nvPr>
        </p:nvGraphicFramePr>
        <p:xfrm>
          <a:off x="395536" y="1916832"/>
          <a:ext cx="8496944" cy="114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2520280"/>
                <a:gridCol w="2016224"/>
                <a:gridCol w="237626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приказа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командировки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08.04.2022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12.04.2022 – 16.04.2022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Санкт-Петербург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Посещения курсов для</a:t>
                      </a:r>
                      <a:r>
                        <a:rPr lang="ru-RU" baseline="0" dirty="0" smtClean="0"/>
                        <a:t> менеджеров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299604"/>
              </p:ext>
            </p:extLst>
          </p:nvPr>
        </p:nvGraphicFramePr>
        <p:xfrm>
          <a:off x="395536" y="5085184"/>
          <a:ext cx="8352927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6480719"/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приказа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Основание увольнение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27.05.2022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Собственное</a:t>
                      </a:r>
                      <a:r>
                        <a:rPr lang="ru-RU" baseline="0" dirty="0" smtClean="0"/>
                        <a:t> желание (личное заявление от 13.05.2022)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417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9999"/>
                </a:solidFill>
              </a:rPr>
              <a:t>Закрытие позиции ШР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96944" cy="5040560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Закроем должность Логист с 1 июня 2022г.</a:t>
            </a: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rgbClr val="009999"/>
                </a:solidFill>
              </a:rPr>
              <a:t>Изменение штатного расписания</a:t>
            </a: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Изменить оклад у следующих должностей с 1 июля 2022</a:t>
            </a:r>
          </a:p>
          <a:p>
            <a:endParaRPr lang="ru-RU" sz="4400" b="1" dirty="0" smtClean="0">
              <a:solidFill>
                <a:srgbClr val="009999"/>
              </a:solidFill>
            </a:endParaRPr>
          </a:p>
          <a:p>
            <a:pPr algn="just"/>
            <a:endParaRPr lang="ru-RU" sz="4400" b="1" dirty="0" smtClean="0">
              <a:solidFill>
                <a:srgbClr val="009999"/>
              </a:solidFill>
            </a:endParaRP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53132"/>
              </p:ext>
            </p:extLst>
          </p:nvPr>
        </p:nvGraphicFramePr>
        <p:xfrm>
          <a:off x="467544" y="3933056"/>
          <a:ext cx="334117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586"/>
                <a:gridCol w="1670586"/>
              </a:tblGrid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Оклад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Главный</a:t>
                      </a:r>
                      <a:r>
                        <a:rPr lang="ru-RU" baseline="0" dirty="0" smtClean="0"/>
                        <a:t> бухгалтер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37000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 smtClean="0"/>
                        <a:t>Менеджер по кадрам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583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2400" cy="720079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9999"/>
                </a:solidFill>
              </a:rPr>
              <a:t>Реквизиты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5616624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Пенсионный фонд России (ПФР)</a:t>
            </a:r>
          </a:p>
          <a:p>
            <a:pPr algn="just"/>
            <a:endParaRPr lang="ru-RU" sz="2200" dirty="0" smtClean="0"/>
          </a:p>
          <a:p>
            <a:pPr algn="just"/>
            <a:endParaRPr lang="ru-RU" sz="2200" dirty="0" smtClean="0"/>
          </a:p>
          <a:p>
            <a:pPr algn="just"/>
            <a:endParaRPr lang="ru-RU" sz="2200" dirty="0" smtClean="0"/>
          </a:p>
          <a:p>
            <a:pPr algn="just"/>
            <a:endParaRPr lang="ru-RU" sz="2200" dirty="0"/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Инспекция федеральной налоговой службы (ИФНС)</a:t>
            </a:r>
          </a:p>
          <a:p>
            <a:pPr algn="just"/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255736"/>
              </p:ext>
            </p:extLst>
          </p:nvPr>
        </p:nvGraphicFramePr>
        <p:xfrm>
          <a:off x="467544" y="1556792"/>
          <a:ext cx="700844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4220"/>
                <a:gridCol w="3504220"/>
              </a:tblGrid>
              <a:tr h="168874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Регистрационный номер ПФР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085-505-001519</a:t>
                      </a:r>
                      <a:endParaRPr lang="ru-RU" dirty="0"/>
                    </a:p>
                  </a:txBody>
                  <a:tcPr/>
                </a:tc>
              </a:tr>
              <a:tr h="168874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Действует 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 квартал</a:t>
                      </a:r>
                      <a:r>
                        <a:rPr lang="ru-RU" baseline="0" smtClean="0"/>
                        <a:t> 2022г.</a:t>
                      </a:r>
                      <a:endParaRPr lang="ru-RU" dirty="0"/>
                    </a:p>
                  </a:txBody>
                  <a:tcPr/>
                </a:tc>
              </a:tr>
              <a:tr h="168874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Территориальный</a:t>
                      </a:r>
                      <a:r>
                        <a:rPr lang="ru-RU" baseline="0" dirty="0" smtClean="0"/>
                        <a:t> орган ПФР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ГУ ПФР №4</a:t>
                      </a:r>
                      <a:r>
                        <a:rPr lang="ru-RU" baseline="0" dirty="0" smtClean="0"/>
                        <a:t> по </a:t>
                      </a:r>
                      <a:r>
                        <a:rPr lang="ru-RU" baseline="0" dirty="0" err="1" smtClean="0"/>
                        <a:t>г.Москве</a:t>
                      </a:r>
                      <a:endParaRPr lang="ru-RU" dirty="0"/>
                    </a:p>
                  </a:txBody>
                  <a:tcPr/>
                </a:tc>
              </a:tr>
              <a:tr h="168874">
                <a:tc>
                  <a:txBody>
                    <a:bodyPr/>
                    <a:lstStyle/>
                    <a:p>
                      <a:r>
                        <a:rPr lang="ru-RU" dirty="0" smtClean="0"/>
                        <a:t>Код</a:t>
                      </a:r>
                      <a:r>
                        <a:rPr lang="ru-RU" baseline="0" dirty="0" smtClean="0"/>
                        <a:t> территориального органа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085-505 (автоматически)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92778"/>
              </p:ext>
            </p:extLst>
          </p:nvPr>
        </p:nvGraphicFramePr>
        <p:xfrm>
          <a:off x="467544" y="3933056"/>
          <a:ext cx="8208912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772701001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налогового</a:t>
                      </a:r>
                      <a:r>
                        <a:rPr lang="ru-RU" baseline="0" dirty="0" smtClean="0"/>
                        <a:t> органа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7727 (автоматически)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Краткое наименование налогового органа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ИФНС №27</a:t>
                      </a:r>
                      <a:r>
                        <a:rPr lang="ru-RU" baseline="0" dirty="0" smtClean="0"/>
                        <a:t> по </a:t>
                      </a:r>
                      <a:r>
                        <a:rPr lang="ru-RU" baseline="0" dirty="0" err="1" smtClean="0"/>
                        <a:t>г.Москве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Полное</a:t>
                      </a:r>
                      <a:r>
                        <a:rPr lang="ru-RU" baseline="0" dirty="0" smtClean="0"/>
                        <a:t> наименование налогового органа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Инспекция</a:t>
                      </a:r>
                      <a:r>
                        <a:rPr lang="ru-RU" baseline="0" dirty="0" smtClean="0"/>
                        <a:t> федеральной налоговой службы № 27 по </a:t>
                      </a:r>
                      <a:r>
                        <a:rPr lang="ru-RU" baseline="0" dirty="0" err="1" smtClean="0"/>
                        <a:t>г.Москве</a:t>
                      </a:r>
                      <a:r>
                        <a:rPr lang="ru-RU" baseline="0" dirty="0" smtClean="0"/>
                        <a:t> (автоматически)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Сведения действуют 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 2022г.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108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9999"/>
                </a:solidFill>
              </a:rPr>
              <a:t>Отчетность</a:t>
            </a:r>
            <a:endParaRPr lang="ru-RU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96944" cy="4968552"/>
          </a:xfrm>
        </p:spPr>
        <p:txBody>
          <a:bodyPr>
            <a:normAutofit/>
          </a:bodyPr>
          <a:lstStyle/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При увольнении на сотрудника создаются документы:</a:t>
            </a: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СТД-Р – Сведения о трудовой деятельности работника </a:t>
            </a:r>
          </a:p>
          <a:p>
            <a:pPr algn="just"/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              Выдается на руки сотруднику</a:t>
            </a:r>
          </a:p>
          <a:p>
            <a:pPr algn="just"/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              Код ОКЗ «Менеджер </a:t>
            </a:r>
            <a:r>
              <a:rPr lang="ru-RU" sz="2500" smtClean="0">
                <a:solidFill>
                  <a:schemeClr val="tx1"/>
                </a:solidFill>
              </a:rPr>
              <a:t>по продажам» 2433.9 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СЗВ-ТД – Сведения о трудовой деятельности зарегистрированного лица</a:t>
            </a:r>
          </a:p>
          <a:p>
            <a:pPr algn="just"/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smtClean="0">
                <a:solidFill>
                  <a:schemeClr val="tx1"/>
                </a:solidFill>
              </a:rPr>
              <a:t>               Отправляется в СФР </a:t>
            </a:r>
          </a:p>
          <a:p>
            <a:pPr algn="just"/>
            <a:endParaRPr lang="ru-RU" sz="2500" dirty="0" smtClean="0">
              <a:solidFill>
                <a:schemeClr val="tx1"/>
              </a:solidFill>
            </a:endParaRPr>
          </a:p>
          <a:p>
            <a:pPr algn="just"/>
            <a:r>
              <a:rPr lang="ru-RU" sz="2500" dirty="0" smtClean="0">
                <a:solidFill>
                  <a:schemeClr val="tx1"/>
                </a:solidFill>
              </a:rPr>
              <a:t>Оформить СТД-Р и СЗВ-ТД на уволенную Дорофееву М.А.</a:t>
            </a:r>
          </a:p>
          <a:p>
            <a:pPr algn="just"/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95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02624" cy="1152127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b="1" dirty="0" smtClean="0">
                <a:solidFill>
                  <a:srgbClr val="009999"/>
                </a:solidFill>
              </a:rPr>
              <a:t>Ввод данных об организации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424936" cy="5040560"/>
          </a:xfrm>
        </p:spPr>
        <p:txBody>
          <a:bodyPr>
            <a:normAutofit/>
          </a:bodyPr>
          <a:lstStyle/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Наименование: Общество с ограниченной ответственностью «Ромашка»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ИНН: 7727784640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ОГРН: 1127746588067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ОКПО: 11307374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ОКВЭД: 47.25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ОКОПФ: 12300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ОКФС: 16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Юридический адрес: 117042, Москва, ул. </a:t>
            </a:r>
            <a:r>
              <a:rPr lang="ru-RU" sz="2000" dirty="0" err="1" smtClean="0">
                <a:solidFill>
                  <a:schemeClr val="tx1"/>
                </a:solidFill>
              </a:rPr>
              <a:t>Южнобутовская</a:t>
            </a:r>
            <a:r>
              <a:rPr lang="ru-RU" sz="2000" dirty="0" smtClean="0">
                <a:solidFill>
                  <a:schemeClr val="tx1"/>
                </a:solidFill>
              </a:rPr>
              <a:t>, д.44, оф. 7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Фактический адрес: такой же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Телефон: (495) 322-223       </a:t>
            </a:r>
          </a:p>
        </p:txBody>
      </p:sp>
    </p:spTree>
    <p:extLst>
      <p:ext uri="{BB962C8B-B14F-4D97-AF65-F5344CB8AC3E}">
        <p14:creationId xmlns:p14="http://schemas.microsoft.com/office/powerpoint/2010/main" val="254937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846640" cy="720079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Справочник Подразделения и Должности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568952" cy="504056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Заведем следующие подразделения: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Администрация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Отдел кадров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Бухгалтерия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Отдел продаж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Отдел логистики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Заведем следующие должности: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Директор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Главный бухгалтер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Менеджер по персоналу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Торговый представитель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</a:rPr>
              <a:t>Водитель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2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558608" cy="1008111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Справочник Сотрудники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08912" cy="55446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Внесем данные по сотрудникам: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ФИО: Самсонов Павел Олегович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Дата рождения: 25.03.1977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Паспортные данные: 45 04 № 660577 выдан УФМС России по г. Москве по району Хамовники 27.03.2017. Код подразделения: 770-011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Место рождения:  </a:t>
            </a:r>
            <a:r>
              <a:rPr lang="ru-RU" sz="2200" dirty="0" err="1" smtClean="0">
                <a:solidFill>
                  <a:schemeClr val="tx1"/>
                </a:solidFill>
              </a:rPr>
              <a:t>г.Москва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</a:rPr>
              <a:t>Прописан: Москва, ул. Большая Никитская, д.31, кв.25</a:t>
            </a:r>
          </a:p>
          <a:p>
            <a:pPr algn="just"/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ФИО: </a:t>
            </a:r>
            <a:r>
              <a:rPr lang="ru-RU" sz="2200" dirty="0" smtClean="0">
                <a:solidFill>
                  <a:schemeClr val="tx1"/>
                </a:solidFill>
              </a:rPr>
              <a:t>Дегтярева Ольга Владимировна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Дата рождения: </a:t>
            </a:r>
            <a:r>
              <a:rPr lang="ru-RU" sz="2200" dirty="0" smtClean="0">
                <a:solidFill>
                  <a:schemeClr val="tx1"/>
                </a:solidFill>
              </a:rPr>
              <a:t>15.04.1984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Паспортные данные: 45 04 № </a:t>
            </a:r>
            <a:r>
              <a:rPr lang="ru-RU" sz="2200" dirty="0" smtClean="0">
                <a:solidFill>
                  <a:schemeClr val="tx1"/>
                </a:solidFill>
              </a:rPr>
              <a:t>650488 </a:t>
            </a:r>
            <a:r>
              <a:rPr lang="ru-RU" sz="2200" dirty="0">
                <a:solidFill>
                  <a:schemeClr val="tx1"/>
                </a:solidFill>
              </a:rPr>
              <a:t>выдан </a:t>
            </a:r>
            <a:r>
              <a:rPr lang="ru-RU" sz="2200" dirty="0" smtClean="0">
                <a:solidFill>
                  <a:schemeClr val="tx1"/>
                </a:solidFill>
              </a:rPr>
              <a:t>Отделением УФМС </a:t>
            </a:r>
            <a:r>
              <a:rPr lang="ru-RU" sz="2200" dirty="0">
                <a:solidFill>
                  <a:schemeClr val="tx1"/>
                </a:solidFill>
              </a:rPr>
              <a:t>России по г. Москве по району </a:t>
            </a:r>
            <a:r>
              <a:rPr lang="ru-RU" sz="2200" dirty="0" err="1" smtClean="0">
                <a:solidFill>
                  <a:schemeClr val="tx1"/>
                </a:solidFill>
              </a:rPr>
              <a:t>Крылатское</a:t>
            </a:r>
            <a:r>
              <a:rPr lang="ru-RU" sz="2200" dirty="0" smtClean="0">
                <a:solidFill>
                  <a:schemeClr val="tx1"/>
                </a:solidFill>
              </a:rPr>
              <a:t> 20.04.2017</a:t>
            </a:r>
            <a:r>
              <a:rPr lang="ru-RU" sz="2200" dirty="0">
                <a:solidFill>
                  <a:schemeClr val="tx1"/>
                </a:solidFill>
              </a:rPr>
              <a:t>. Код подразделения: </a:t>
            </a:r>
            <a:r>
              <a:rPr lang="ru-RU" sz="2200" dirty="0" smtClean="0">
                <a:solidFill>
                  <a:schemeClr val="tx1"/>
                </a:solidFill>
              </a:rPr>
              <a:t>770-063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Место рождения: </a:t>
            </a:r>
            <a:r>
              <a:rPr lang="ru-RU" sz="2200" dirty="0" err="1" smtClean="0">
                <a:solidFill>
                  <a:schemeClr val="tx1"/>
                </a:solidFill>
              </a:rPr>
              <a:t>с.Кизильское</a:t>
            </a:r>
            <a:r>
              <a:rPr lang="ru-RU" sz="2200" dirty="0" smtClean="0">
                <a:solidFill>
                  <a:schemeClr val="tx1"/>
                </a:solidFill>
              </a:rPr>
              <a:t> Оренбургской области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Прописан: Москва, ул. </a:t>
            </a:r>
            <a:r>
              <a:rPr lang="ru-RU" sz="2200" dirty="0" smtClean="0">
                <a:solidFill>
                  <a:schemeClr val="tx1"/>
                </a:solidFill>
              </a:rPr>
              <a:t>Енисейская, д.40</a:t>
            </a:r>
            <a:endParaRPr lang="ru-RU" sz="2200" dirty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575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8064896" cy="5472608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ФИО: </a:t>
            </a:r>
            <a:r>
              <a:rPr lang="ru-RU" sz="2000" dirty="0" smtClean="0">
                <a:solidFill>
                  <a:schemeClr val="tx1"/>
                </a:solidFill>
              </a:rPr>
              <a:t>Аксенова Нина Павловна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Дата рождения: </a:t>
            </a:r>
            <a:r>
              <a:rPr lang="ru-RU" sz="2000" dirty="0" smtClean="0">
                <a:solidFill>
                  <a:schemeClr val="tx1"/>
                </a:solidFill>
              </a:rPr>
              <a:t>18.03.1985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Паспортные данные: 45 04 № </a:t>
            </a:r>
            <a:r>
              <a:rPr lang="ru-RU" sz="2000" dirty="0" smtClean="0">
                <a:solidFill>
                  <a:schemeClr val="tx1"/>
                </a:solidFill>
              </a:rPr>
              <a:t>880557 </a:t>
            </a:r>
            <a:r>
              <a:rPr lang="ru-RU" sz="2000" dirty="0">
                <a:solidFill>
                  <a:schemeClr val="tx1"/>
                </a:solidFill>
              </a:rPr>
              <a:t>выдан </a:t>
            </a:r>
            <a:r>
              <a:rPr lang="ru-RU" sz="2000" dirty="0" smtClean="0">
                <a:solidFill>
                  <a:schemeClr val="tx1"/>
                </a:solidFill>
              </a:rPr>
              <a:t>Отделением УФМС </a:t>
            </a:r>
            <a:r>
              <a:rPr lang="ru-RU" sz="2000" dirty="0">
                <a:solidFill>
                  <a:schemeClr val="tx1"/>
                </a:solidFill>
              </a:rPr>
              <a:t>России по </a:t>
            </a:r>
            <a:r>
              <a:rPr lang="ru-RU" sz="2000" dirty="0" smtClean="0">
                <a:solidFill>
                  <a:schemeClr val="tx1"/>
                </a:solidFill>
              </a:rPr>
              <a:t>гор. </a:t>
            </a:r>
            <a:r>
              <a:rPr lang="ru-RU" sz="2000" dirty="0">
                <a:solidFill>
                  <a:schemeClr val="tx1"/>
                </a:solidFill>
              </a:rPr>
              <a:t>Москве по району </a:t>
            </a:r>
            <a:r>
              <a:rPr lang="ru-RU" sz="2000" dirty="0" err="1" smtClean="0">
                <a:solidFill>
                  <a:schemeClr val="tx1"/>
                </a:solidFill>
              </a:rPr>
              <a:t>Кунцево</a:t>
            </a:r>
            <a:r>
              <a:rPr lang="ru-RU" sz="2000" dirty="0" smtClean="0">
                <a:solidFill>
                  <a:schemeClr val="tx1"/>
                </a:solidFill>
              </a:rPr>
              <a:t> 17.06.2016. </a:t>
            </a:r>
            <a:r>
              <a:rPr lang="ru-RU" sz="2000" dirty="0">
                <a:solidFill>
                  <a:schemeClr val="tx1"/>
                </a:solidFill>
              </a:rPr>
              <a:t>Код подразделения: </a:t>
            </a:r>
            <a:r>
              <a:rPr lang="ru-RU" sz="2000" dirty="0" smtClean="0">
                <a:solidFill>
                  <a:schemeClr val="tx1"/>
                </a:solidFill>
              </a:rPr>
              <a:t>770-063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Место рождения: </a:t>
            </a:r>
            <a:r>
              <a:rPr lang="ru-RU" sz="2000" dirty="0" err="1" smtClean="0">
                <a:solidFill>
                  <a:schemeClr val="tx1"/>
                </a:solidFill>
              </a:rPr>
              <a:t>г.Владимир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Прописан: </a:t>
            </a:r>
            <a:r>
              <a:rPr lang="ru-RU" sz="2000" dirty="0" smtClean="0">
                <a:solidFill>
                  <a:schemeClr val="tx1"/>
                </a:solidFill>
              </a:rPr>
              <a:t>Москва</a:t>
            </a:r>
            <a:r>
              <a:rPr lang="ru-RU" sz="2000" dirty="0">
                <a:solidFill>
                  <a:schemeClr val="tx1"/>
                </a:solidFill>
              </a:rPr>
              <a:t>, ул. </a:t>
            </a:r>
            <a:r>
              <a:rPr lang="ru-RU" sz="2000" dirty="0" smtClean="0">
                <a:solidFill>
                  <a:schemeClr val="tx1"/>
                </a:solidFill>
              </a:rPr>
              <a:t>Ефремова, д.10, кв.15</a:t>
            </a:r>
            <a:endParaRPr lang="ru-RU" sz="2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96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Штатное расписание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352928" cy="5472608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Действует с 1 января 2022г.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190195"/>
              </p:ext>
            </p:extLst>
          </p:nvPr>
        </p:nvGraphicFramePr>
        <p:xfrm>
          <a:off x="395536" y="1700808"/>
          <a:ext cx="8040215" cy="341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043"/>
                <a:gridCol w="1776333"/>
                <a:gridCol w="1728192"/>
                <a:gridCol w="1319604"/>
                <a:gridCol w="1608043"/>
              </a:tblGrid>
              <a:tr h="8040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Подразделение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Оклад, руб.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Кол-во</a:t>
                      </a:r>
                      <a:r>
                        <a:rPr lang="ru-RU" sz="1600" baseline="0" dirty="0" smtClean="0"/>
                        <a:t> ставок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График работы</a:t>
                      </a:r>
                      <a:endParaRPr lang="ru-RU" sz="1600" dirty="0"/>
                    </a:p>
                  </a:txBody>
                  <a:tcPr/>
                </a:tc>
              </a:tr>
              <a:tr h="804089">
                <a:tc>
                  <a:txBody>
                    <a:bodyPr/>
                    <a:lstStyle/>
                    <a:p>
                      <a:r>
                        <a:rPr lang="ru-RU" dirty="0" smtClean="0"/>
                        <a:t>Директор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Администрация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40000,00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5-дневная</a:t>
                      </a:r>
                    </a:p>
                    <a:p>
                      <a:r>
                        <a:rPr lang="ru-RU" sz="1700" dirty="0" smtClean="0"/>
                        <a:t>рабочая</a:t>
                      </a:r>
                      <a:r>
                        <a:rPr lang="ru-RU" sz="1700" baseline="0" dirty="0" smtClean="0"/>
                        <a:t> неделя</a:t>
                      </a:r>
                      <a:endParaRPr lang="ru-RU" sz="1700" dirty="0"/>
                    </a:p>
                  </a:txBody>
                  <a:tcPr/>
                </a:tc>
              </a:tr>
              <a:tr h="804089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Главный</a:t>
                      </a:r>
                    </a:p>
                    <a:p>
                      <a:r>
                        <a:rPr lang="ru-RU" dirty="0" smtClean="0"/>
                        <a:t>бухгалтер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Бухгалтерия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35000,00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5-дневная</a:t>
                      </a:r>
                    </a:p>
                    <a:p>
                      <a:r>
                        <a:rPr lang="ru-RU" sz="1700" dirty="0" smtClean="0"/>
                        <a:t>рабочая</a:t>
                      </a:r>
                      <a:r>
                        <a:rPr lang="ru-RU" sz="1700" baseline="0" dirty="0" smtClean="0"/>
                        <a:t> неделя</a:t>
                      </a:r>
                      <a:endParaRPr lang="ru-RU" sz="1700" dirty="0" smtClean="0"/>
                    </a:p>
                  </a:txBody>
                  <a:tcPr/>
                </a:tc>
              </a:tr>
              <a:tr h="804089">
                <a:tc>
                  <a:txBody>
                    <a:bodyPr/>
                    <a:lstStyle/>
                    <a:p>
                      <a:r>
                        <a:rPr lang="ru-RU" dirty="0" smtClean="0"/>
                        <a:t>Менеджер по</a:t>
                      </a:r>
                    </a:p>
                    <a:p>
                      <a:r>
                        <a:rPr lang="ru-RU" dirty="0" smtClean="0"/>
                        <a:t>персоналу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Отдел кадров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30000,00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1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5-дневная</a:t>
                      </a:r>
                    </a:p>
                    <a:p>
                      <a:r>
                        <a:rPr lang="ru-RU" sz="1700" dirty="0" smtClean="0"/>
                        <a:t>рабочая</a:t>
                      </a:r>
                      <a:r>
                        <a:rPr lang="ru-RU" sz="1700" baseline="0" dirty="0" smtClean="0"/>
                        <a:t> неделя</a:t>
                      </a:r>
                      <a:endParaRPr lang="ru-RU" sz="17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9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72008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Прием на работу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96944" cy="5616624"/>
          </a:xfrm>
        </p:spPr>
        <p:txBody>
          <a:bodyPr/>
          <a:lstStyle/>
          <a:p>
            <a:pPr algn="just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712875"/>
              </p:ext>
            </p:extLst>
          </p:nvPr>
        </p:nvGraphicFramePr>
        <p:xfrm>
          <a:off x="539552" y="1196752"/>
          <a:ext cx="828092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990110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приема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Номер</a:t>
                      </a:r>
                      <a:r>
                        <a:rPr lang="ru-RU" baseline="0" dirty="0" smtClean="0"/>
                        <a:t> ТД и дата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Условия приема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Самсонов</a:t>
                      </a:r>
                      <a:r>
                        <a:rPr lang="ru-RU" baseline="0" dirty="0" smtClean="0"/>
                        <a:t> П.О.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11.01.2022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№1 от 11.01.22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5-дневная рабочая неделя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Директор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ru-RU" dirty="0" smtClean="0"/>
                        <a:t>Дегтярева О.В.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12.01.2022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№2</a:t>
                      </a:r>
                      <a:r>
                        <a:rPr lang="ru-RU" baseline="0" dirty="0" smtClean="0"/>
                        <a:t> от 11.01.22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5-дневная</a:t>
                      </a:r>
                      <a:r>
                        <a:rPr lang="ru-RU" baseline="0" dirty="0" smtClean="0"/>
                        <a:t> рабочая</a:t>
                      </a:r>
                    </a:p>
                    <a:p>
                      <a:r>
                        <a:rPr lang="ru-RU" baseline="0" dirty="0" smtClean="0"/>
                        <a:t>Неделя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Главный</a:t>
                      </a:r>
                      <a:r>
                        <a:rPr lang="ru-RU" baseline="0" dirty="0" smtClean="0"/>
                        <a:t> бухгалтер</a:t>
                      </a:r>
                      <a:endParaRPr lang="ru-RU" dirty="0"/>
                    </a:p>
                  </a:txBody>
                  <a:tcPr/>
                </a:tc>
              </a:tr>
              <a:tr h="990110">
                <a:tc>
                  <a:txBody>
                    <a:bodyPr/>
                    <a:lstStyle/>
                    <a:p>
                      <a:r>
                        <a:rPr lang="ru-RU" dirty="0" smtClean="0"/>
                        <a:t>Аксенова Н.П.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13.01.2022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№3 от 11.01.22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5-дневная рабочая</a:t>
                      </a:r>
                    </a:p>
                    <a:p>
                      <a:r>
                        <a:rPr lang="ru-RU" dirty="0" smtClean="0"/>
                        <a:t>неделя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Менеджер</a:t>
                      </a:r>
                      <a:r>
                        <a:rPr lang="ru-RU" baseline="0" dirty="0" smtClean="0"/>
                        <a:t> по персоналу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91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918648" cy="864095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Графики работы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84976" cy="54006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Неполный рабочий день – 4 часа в день</a:t>
            </a:r>
          </a:p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Сменный график:  1 день – 12 часов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2 день – 12 часов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3 день – выходной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4 день – выходной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Сменный график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с</a:t>
            </a:r>
            <a:r>
              <a:rPr lang="ru-RU" sz="2000" dirty="0" smtClean="0">
                <a:solidFill>
                  <a:schemeClr val="tx1"/>
                </a:solidFill>
              </a:rPr>
              <a:t> ночными часами: 1 день – 12 часов (10 дневных, 2 ночных)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  2 день – выходной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  3 день – 12 часов (8 дневных, 4 ночных)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  4 день - выходной</a:t>
            </a: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             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5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424936" cy="10081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9999"/>
                </a:solidFill>
              </a:rPr>
              <a:t>Образование, состав семьи</a:t>
            </a:r>
            <a:endParaRPr lang="ru-RU" sz="2200" b="1" dirty="0">
              <a:solidFill>
                <a:srgbClr val="0099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208912" cy="489654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ФИО: Дорофеева Маргарита Александровна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Дата </a:t>
            </a:r>
            <a:r>
              <a:rPr lang="ru-RU" sz="2000" dirty="0">
                <a:solidFill>
                  <a:schemeClr val="tx1"/>
                </a:solidFill>
              </a:rPr>
              <a:t>рождения: </a:t>
            </a:r>
            <a:r>
              <a:rPr lang="ru-RU" sz="2000" dirty="0" smtClean="0">
                <a:solidFill>
                  <a:schemeClr val="tx1"/>
                </a:solidFill>
              </a:rPr>
              <a:t>21.10.1987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Паспортные данные: 45 </a:t>
            </a:r>
            <a:r>
              <a:rPr lang="ru-RU" sz="2000" dirty="0" smtClean="0">
                <a:solidFill>
                  <a:schemeClr val="tx1"/>
                </a:solidFill>
              </a:rPr>
              <a:t>07 </a:t>
            </a:r>
            <a:r>
              <a:rPr lang="ru-RU" sz="2000" dirty="0">
                <a:solidFill>
                  <a:schemeClr val="tx1"/>
                </a:solidFill>
              </a:rPr>
              <a:t>№ </a:t>
            </a:r>
            <a:r>
              <a:rPr lang="ru-RU" sz="2000" dirty="0" smtClean="0">
                <a:solidFill>
                  <a:schemeClr val="tx1"/>
                </a:solidFill>
              </a:rPr>
              <a:t>665223 </a:t>
            </a:r>
            <a:r>
              <a:rPr lang="ru-RU" sz="2000" dirty="0">
                <a:solidFill>
                  <a:schemeClr val="tx1"/>
                </a:solidFill>
              </a:rPr>
              <a:t>выдан </a:t>
            </a:r>
            <a:r>
              <a:rPr lang="ru-RU" sz="2000" dirty="0" smtClean="0">
                <a:solidFill>
                  <a:schemeClr val="tx1"/>
                </a:solidFill>
              </a:rPr>
              <a:t>Отделом внутренних дел </a:t>
            </a:r>
            <a:r>
              <a:rPr lang="ru-RU" sz="2000" dirty="0" err="1" smtClean="0">
                <a:solidFill>
                  <a:schemeClr val="tx1"/>
                </a:solidFill>
              </a:rPr>
              <a:t>Гальяново</a:t>
            </a:r>
            <a:r>
              <a:rPr lang="ru-RU" sz="2000" dirty="0" smtClean="0">
                <a:solidFill>
                  <a:schemeClr val="tx1"/>
                </a:solidFill>
              </a:rPr>
              <a:t> г. Москвы 10.07.2007</a:t>
            </a:r>
            <a:r>
              <a:rPr lang="ru-RU" sz="2000" dirty="0">
                <a:solidFill>
                  <a:schemeClr val="tx1"/>
                </a:solidFill>
              </a:rPr>
              <a:t>. Код подразделения: </a:t>
            </a:r>
            <a:r>
              <a:rPr lang="ru-RU" sz="2000" dirty="0" smtClean="0">
                <a:solidFill>
                  <a:schemeClr val="tx1"/>
                </a:solidFill>
              </a:rPr>
              <a:t>770-043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Место рождения: </a:t>
            </a:r>
            <a:r>
              <a:rPr lang="ru-RU" sz="2000" dirty="0" smtClean="0">
                <a:solidFill>
                  <a:schemeClr val="tx1"/>
                </a:solidFill>
              </a:rPr>
              <a:t>г. Одинцово Московской области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Прописан: Москва, ул</a:t>
            </a:r>
            <a:r>
              <a:rPr lang="ru-RU" sz="2000" dirty="0" smtClean="0">
                <a:solidFill>
                  <a:schemeClr val="tx1"/>
                </a:solidFill>
              </a:rPr>
              <a:t>. Норильская, д.7, кв.2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Образование: Московский государственный областной университет. Специальность: Финансы, денежное обращение и кредит. Квалификация: финансист. Диплом ФСД 168854. Период обучения 01.09.2004 – 25.07.2009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Состав семьи: замужем, сын Дорофеев Сергей Иванович, родился 20.06.2016 </a:t>
            </a: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pPr algn="just"/>
            <a:endParaRPr lang="ru-RU" sz="2900" dirty="0" smtClean="0">
              <a:solidFill>
                <a:schemeClr val="tx1"/>
              </a:solidFill>
            </a:endParaRP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828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1002</Words>
  <Application>Microsoft Office PowerPoint</Application>
  <PresentationFormat>Экран (4:3)</PresentationFormat>
  <Paragraphs>306</Paragraphs>
  <Slides>18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Информация</vt:lpstr>
      <vt:lpstr>  Ввод данных об организации  </vt:lpstr>
      <vt:lpstr>Справочник Подразделения и Должности</vt:lpstr>
      <vt:lpstr>Справочник Сотрудники</vt:lpstr>
      <vt:lpstr>Презентация PowerPoint</vt:lpstr>
      <vt:lpstr>Штатное расписание</vt:lpstr>
      <vt:lpstr>Прием на работу</vt:lpstr>
      <vt:lpstr>Графики работы</vt:lpstr>
      <vt:lpstr>Образование, состав семьи</vt:lpstr>
      <vt:lpstr>Новая должность в Штатном расписании</vt:lpstr>
      <vt:lpstr>График отпусков</vt:lpstr>
      <vt:lpstr>Оформим отпуска на сотрудников</vt:lpstr>
      <vt:lpstr>Больничный лист</vt:lpstr>
      <vt:lpstr>Стаж для исчисления больничных листов</vt:lpstr>
      <vt:lpstr>Командировка</vt:lpstr>
      <vt:lpstr>Закрытие позиции ШР</vt:lpstr>
      <vt:lpstr>Реквизиты</vt:lpstr>
      <vt:lpstr>Отчетность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Занятие 1 Ввод данных об организации  </dc:title>
  <dc:creator>intellit</dc:creator>
  <cp:lastModifiedBy>intellit</cp:lastModifiedBy>
  <cp:revision>54</cp:revision>
  <dcterms:created xsi:type="dcterms:W3CDTF">2023-01-21T08:13:12Z</dcterms:created>
  <dcterms:modified xsi:type="dcterms:W3CDTF">2023-03-05T13:36:04Z</dcterms:modified>
</cp:coreProperties>
</file>